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71" r:id="rId7"/>
    <p:sldId id="260" r:id="rId8"/>
    <p:sldId id="261" r:id="rId9"/>
    <p:sldId id="266" r:id="rId10"/>
    <p:sldId id="268" r:id="rId11"/>
    <p:sldId id="269" r:id="rId12"/>
    <p:sldId id="262" r:id="rId13"/>
    <p:sldId id="263" r:id="rId14"/>
    <p:sldId id="264" r:id="rId15"/>
    <p:sldId id="265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43E1-7890-4F25-8F1A-2C1FD2EF499A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6514-2A12-45BB-98CB-021CE4AA4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43E1-7890-4F25-8F1A-2C1FD2EF499A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6514-2A12-45BB-98CB-021CE4AA4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43E1-7890-4F25-8F1A-2C1FD2EF499A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6514-2A12-45BB-98CB-021CE4AA4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43E1-7890-4F25-8F1A-2C1FD2EF499A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6514-2A12-45BB-98CB-021CE4AA4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43E1-7890-4F25-8F1A-2C1FD2EF499A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6514-2A12-45BB-98CB-021CE4AA4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43E1-7890-4F25-8F1A-2C1FD2EF499A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6514-2A12-45BB-98CB-021CE4AA4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43E1-7890-4F25-8F1A-2C1FD2EF499A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6514-2A12-45BB-98CB-021CE4AA4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43E1-7890-4F25-8F1A-2C1FD2EF499A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6514-2A12-45BB-98CB-021CE4AA4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43E1-7890-4F25-8F1A-2C1FD2EF499A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6514-2A12-45BB-98CB-021CE4AA4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43E1-7890-4F25-8F1A-2C1FD2EF499A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6514-2A12-45BB-98CB-021CE4AA4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43E1-7890-4F25-8F1A-2C1FD2EF499A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6514-2A12-45BB-98CB-021CE4AA4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843E1-7890-4F25-8F1A-2C1FD2EF499A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C6514-2A12-45BB-98CB-021CE4AA4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57290" y="285728"/>
            <a:ext cx="6429420" cy="6380290"/>
            <a:chOff x="1357290" y="285728"/>
            <a:chExt cx="6429420" cy="6380290"/>
          </a:xfrm>
        </p:grpSpPr>
        <p:pic>
          <p:nvPicPr>
            <p:cNvPr id="1026" name="Picture 2" descr="C:\Users\Akanksha singh\Desktop\viru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57290" y="285728"/>
              <a:ext cx="6429420" cy="3714776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2928926" y="2928934"/>
              <a:ext cx="239033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5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Viruses</a:t>
              </a:r>
              <a:endParaRPr lang="en-US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7488" y="4357694"/>
              <a:ext cx="3230372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b="1" dirty="0" smtClean="0">
                  <a:latin typeface="Times New Roman" pitchFamily="18" charset="0"/>
                  <a:cs typeface="Times New Roman" pitchFamily="18" charset="0"/>
                </a:rPr>
                <a:t>Presented by:</a:t>
              </a:r>
            </a:p>
            <a:p>
              <a:pPr algn="ctr"/>
              <a:r>
                <a:rPr lang="en-IN" b="1" dirty="0" smtClean="0">
                  <a:latin typeface="Times New Roman" pitchFamily="18" charset="0"/>
                  <a:cs typeface="Times New Roman" pitchFamily="18" charset="0"/>
                </a:rPr>
                <a:t>Dr. </a:t>
              </a:r>
              <a:r>
                <a:rPr lang="en-IN" b="1" dirty="0" err="1" smtClean="0">
                  <a:latin typeface="Times New Roman" pitchFamily="18" charset="0"/>
                  <a:cs typeface="Times New Roman" pitchFamily="18" charset="0"/>
                </a:rPr>
                <a:t>Ankit</a:t>
              </a:r>
              <a:r>
                <a:rPr lang="en-IN" b="1" dirty="0" smtClean="0">
                  <a:latin typeface="Times New Roman" pitchFamily="18" charset="0"/>
                  <a:cs typeface="Times New Roman" pitchFamily="18" charset="0"/>
                </a:rPr>
                <a:t> Kumar Singh</a:t>
              </a:r>
            </a:p>
            <a:p>
              <a:pPr algn="ctr"/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Assistant Professor</a:t>
              </a:r>
            </a:p>
            <a:p>
              <a:pPr algn="ctr"/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Department of Botany</a:t>
              </a:r>
            </a:p>
            <a:p>
              <a:pPr algn="ctr"/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Marwari College</a:t>
              </a:r>
            </a:p>
            <a:p>
              <a:pPr algn="ctr"/>
              <a:r>
                <a:rPr lang="en-IN" dirty="0" err="1" smtClean="0">
                  <a:latin typeface="Times New Roman" pitchFamily="18" charset="0"/>
                  <a:cs typeface="Times New Roman" pitchFamily="18" charset="0"/>
                </a:rPr>
                <a:t>Lalit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IN" dirty="0" err="1" smtClean="0">
                  <a:latin typeface="Times New Roman" pitchFamily="18" charset="0"/>
                  <a:cs typeface="Times New Roman" pitchFamily="18" charset="0"/>
                </a:rPr>
                <a:t>Narayan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IN" dirty="0" err="1" smtClean="0">
                  <a:latin typeface="Times New Roman" pitchFamily="18" charset="0"/>
                  <a:cs typeface="Times New Roman" pitchFamily="18" charset="0"/>
                </a:rPr>
                <a:t>Mithila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 University</a:t>
              </a:r>
            </a:p>
            <a:p>
              <a:pPr algn="ctr"/>
              <a:r>
                <a:rPr lang="en-IN" dirty="0" err="1" smtClean="0">
                  <a:latin typeface="Times New Roman" pitchFamily="18" charset="0"/>
                  <a:cs typeface="Times New Roman" pitchFamily="18" charset="0"/>
                </a:rPr>
                <a:t>Darbhanga</a:t>
              </a:r>
              <a:endParaRPr lang="en-IN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IN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ankitbhu30@gmail.com</a:t>
              </a:r>
              <a:endPara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5720" y="142852"/>
            <a:ext cx="8786874" cy="6643734"/>
            <a:chOff x="285720" y="142852"/>
            <a:chExt cx="8786874" cy="6643734"/>
          </a:xfrm>
        </p:grpSpPr>
        <p:sp>
          <p:nvSpPr>
            <p:cNvPr id="3" name="TextBox 2"/>
            <p:cNvSpPr txBox="1"/>
            <p:nvPr/>
          </p:nvSpPr>
          <p:spPr>
            <a:xfrm>
              <a:off x="285720" y="142852"/>
              <a:ext cx="1854226" cy="46166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IN" sz="2400" b="1" dirty="0" smtClean="0">
                  <a:latin typeface="Times New Roman" pitchFamily="18" charset="0"/>
                  <a:cs typeface="Times New Roman" pitchFamily="18" charset="0"/>
                </a:rPr>
                <a:t>Retroviruses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85720" y="714356"/>
              <a:ext cx="8572560" cy="250033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They are </a:t>
              </a:r>
              <a:r>
                <a:rPr lang="en-IN" dirty="0" err="1" smtClean="0">
                  <a:latin typeface="Times New Roman" pitchFamily="18" charset="0"/>
                  <a:cs typeface="Times New Roman" pitchFamily="18" charset="0"/>
                </a:rPr>
                <a:t>ssRNA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 containing enveloped animal viruses that replicate through a DNA intermediates.</a:t>
              </a:r>
            </a:p>
            <a:p>
              <a:pPr algn="just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 There are two copies of linear, identical </a:t>
              </a:r>
              <a:r>
                <a:rPr lang="en-IN" dirty="0" err="1" smtClean="0">
                  <a:latin typeface="Times New Roman" pitchFamily="18" charset="0"/>
                  <a:cs typeface="Times New Roman" pitchFamily="18" charset="0"/>
                </a:rPr>
                <a:t>ssRNA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 molecules.</a:t>
              </a:r>
            </a:p>
            <a:p>
              <a:pPr algn="just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IN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The retroviral life cycle proceeds by reverse transcribing the RNA genome into </a:t>
              </a:r>
              <a:r>
                <a:rPr lang="en-IN" dirty="0" err="1" smtClean="0">
                  <a:latin typeface="Times New Roman" pitchFamily="18" charset="0"/>
                  <a:cs typeface="Times New Roman" pitchFamily="18" charset="0"/>
                </a:rPr>
                <a:t>ds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 DNA, which is inserted into the host genome.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" name="Picture 2" descr="C:\Users\Akanksha singh\Desktop\HIV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14942" y="3286125"/>
              <a:ext cx="3857652" cy="3071834"/>
            </a:xfrm>
            <a:prstGeom prst="rect">
              <a:avLst/>
            </a:prstGeom>
            <a:noFill/>
          </p:spPr>
        </p:pic>
        <p:sp>
          <p:nvSpPr>
            <p:cNvPr id="6" name="Rounded Rectangle 5"/>
            <p:cNvSpPr/>
            <p:nvPr/>
          </p:nvSpPr>
          <p:spPr>
            <a:xfrm>
              <a:off x="285720" y="3357562"/>
              <a:ext cx="4857784" cy="328614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The Acquired </a:t>
              </a:r>
              <a:r>
                <a:rPr lang="en-IN" sz="1600" dirty="0" err="1" smtClean="0">
                  <a:latin typeface="Times New Roman" pitchFamily="18" charset="0"/>
                  <a:cs typeface="Times New Roman" pitchFamily="18" charset="0"/>
                </a:rPr>
                <a:t>Immuno</a:t>
              </a: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 Deficiency Syndrome (AIDS) was first recognized in the United States in 1981 in the Los Angeles, New York, and San Francisco.</a:t>
              </a:r>
            </a:p>
            <a:p>
              <a:pPr algn="just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Etiologic agent of AIDS is </a:t>
              </a:r>
              <a:r>
                <a:rPr lang="en-IN" sz="1600" b="1" dirty="0" smtClean="0">
                  <a:latin typeface="Times New Roman" pitchFamily="18" charset="0"/>
                  <a:cs typeface="Times New Roman" pitchFamily="18" charset="0"/>
                </a:rPr>
                <a:t>Human Immunodeficiency Virus (HIV)</a:t>
              </a: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 which was discovered and characterized by  Luc </a:t>
              </a:r>
              <a:r>
                <a:rPr lang="en-IN" sz="1600" dirty="0" err="1" smtClean="0">
                  <a:latin typeface="Times New Roman" pitchFamily="18" charset="0"/>
                  <a:cs typeface="Times New Roman" pitchFamily="18" charset="0"/>
                </a:rPr>
                <a:t>Montagnier</a:t>
              </a: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 and Robert Gallo in 1983.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9353" y="6448032"/>
              <a:ext cx="34403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Human Immunodeficiency Virus (HIV)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1406" y="142852"/>
            <a:ext cx="9001156" cy="6500858"/>
            <a:chOff x="71406" y="142852"/>
            <a:chExt cx="9001156" cy="6500858"/>
          </a:xfrm>
        </p:grpSpPr>
        <p:pic>
          <p:nvPicPr>
            <p:cNvPr id="11266" name="Picture 2" descr="C:\Users\Akanksha singh\Desktop\symptoms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06" y="142852"/>
              <a:ext cx="4946442" cy="6500858"/>
            </a:xfrm>
            <a:prstGeom prst="rect">
              <a:avLst/>
            </a:prstGeom>
            <a:noFill/>
          </p:spPr>
        </p:pic>
        <p:pic>
          <p:nvPicPr>
            <p:cNvPr id="11267" name="Picture 3" descr="C:\Users\Akanksha singh\Desktop\fa3db771f58e6b3f8112b24b80a0e196--living-with-hiv-hiv-aid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86446" y="453123"/>
              <a:ext cx="2928958" cy="2618687"/>
            </a:xfrm>
            <a:prstGeom prst="rect">
              <a:avLst/>
            </a:prstGeom>
            <a:noFill/>
          </p:spPr>
        </p:pic>
        <p:pic>
          <p:nvPicPr>
            <p:cNvPr id="11268" name="Picture 4" descr="C:\Users\Akanksha singh\Desktop\2477.jpe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43504" y="3500438"/>
              <a:ext cx="3929058" cy="28575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208101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400" b="1" dirty="0" err="1" smtClean="0">
                <a:latin typeface="Times New Roman" pitchFamily="18" charset="0"/>
                <a:cs typeface="Times New Roman" pitchFamily="18" charset="0"/>
              </a:rPr>
              <a:t>Bacteriophage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Akanksha singh\Desktop\bacteriophage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245" y="866886"/>
            <a:ext cx="7133217" cy="5205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kanksha singh\Desktop\lyti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12820"/>
            <a:ext cx="8648700" cy="547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85720" y="142852"/>
            <a:ext cx="8501122" cy="6572296"/>
            <a:chOff x="285720" y="142852"/>
            <a:chExt cx="8501122" cy="6572296"/>
          </a:xfrm>
        </p:grpSpPr>
        <p:sp>
          <p:nvSpPr>
            <p:cNvPr id="3" name="TextBox 2"/>
            <p:cNvSpPr txBox="1"/>
            <p:nvPr/>
          </p:nvSpPr>
          <p:spPr>
            <a:xfrm>
              <a:off x="285720" y="142852"/>
              <a:ext cx="1885453" cy="46166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IN" sz="2400" b="1" dirty="0" smtClean="0">
                  <a:latin typeface="Times New Roman" pitchFamily="18" charset="0"/>
                  <a:cs typeface="Times New Roman" pitchFamily="18" charset="0"/>
                </a:rPr>
                <a:t>Plant viruses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15790" y="6376594"/>
              <a:ext cx="26710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Tobacco Mosaic Virus (TMV)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857884" y="3571876"/>
              <a:ext cx="2857520" cy="2786082"/>
              <a:chOff x="2000232" y="1643050"/>
              <a:chExt cx="4326329" cy="4119899"/>
            </a:xfrm>
          </p:grpSpPr>
          <p:pic>
            <p:nvPicPr>
              <p:cNvPr id="8195" name="Picture 3" descr="C:\Users\Akanksha singh\Desktop\TMV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000232" y="1643050"/>
                <a:ext cx="2921017" cy="4119899"/>
              </a:xfrm>
              <a:prstGeom prst="rect">
                <a:avLst/>
              </a:prstGeom>
              <a:noFill/>
            </p:spPr>
          </p:pic>
          <p:cxnSp>
            <p:nvCxnSpPr>
              <p:cNvPr id="7" name="Straight Arrow Connector 6"/>
              <p:cNvCxnSpPr/>
              <p:nvPr/>
            </p:nvCxnSpPr>
            <p:spPr>
              <a:xfrm>
                <a:off x="4000496" y="2070090"/>
                <a:ext cx="1143008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4572000" y="3070222"/>
                <a:ext cx="857256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5214942" y="1857364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 smtClean="0">
                    <a:latin typeface="Times New Roman" pitchFamily="18" charset="0"/>
                    <a:cs typeface="Times New Roman" pitchFamily="18" charset="0"/>
                  </a:rPr>
                  <a:t>RNA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500694" y="2857496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 err="1" smtClean="0">
                    <a:latin typeface="Times New Roman" pitchFamily="18" charset="0"/>
                    <a:cs typeface="Times New Roman" pitchFamily="18" charset="0"/>
                  </a:rPr>
                  <a:t>Capsid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285720" y="785794"/>
              <a:ext cx="8501122" cy="257176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Plant viruses exist in rod and polyhedral shape.</a:t>
              </a:r>
            </a:p>
            <a:p>
              <a:pPr algn="just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Most plant viruses have genomes consisting of a single RNA strand.</a:t>
              </a:r>
            </a:p>
            <a:p>
              <a:pPr algn="just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The best known plant virus is the rod-shaped tobacco mosaic virus (TMV).</a:t>
              </a:r>
            </a:p>
            <a:p>
              <a:pPr algn="just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There are only two classes of DNA containing plant viruses:</a:t>
              </a:r>
            </a:p>
            <a:p>
              <a:pPr marL="342900" indent="-342900" algn="just">
                <a:lnSpc>
                  <a:spcPct val="150000"/>
                </a:lnSpc>
                <a:buAutoNum type="arabicParenR"/>
              </a:pP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The cauliflower mosaic virus (</a:t>
              </a:r>
              <a:r>
                <a:rPr lang="en-IN" sz="1600" dirty="0" err="1" smtClean="0">
                  <a:latin typeface="Times New Roman" pitchFamily="18" charset="0"/>
                  <a:cs typeface="Times New Roman" pitchFamily="18" charset="0"/>
                </a:rPr>
                <a:t>ds</a:t>
              </a: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 DNA genome, polyhedral capsule)</a:t>
              </a:r>
            </a:p>
            <a:p>
              <a:pPr marL="342900" indent="-342900" algn="just">
                <a:lnSpc>
                  <a:spcPct val="150000"/>
                </a:lnSpc>
                <a:buAutoNum type="arabicParenR"/>
              </a:pP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 The </a:t>
              </a:r>
              <a:r>
                <a:rPr lang="en-IN" sz="1600" dirty="0" err="1" smtClean="0">
                  <a:latin typeface="Times New Roman" pitchFamily="18" charset="0"/>
                  <a:cs typeface="Times New Roman" pitchFamily="18" charset="0"/>
                </a:rPr>
                <a:t>geminiviruses</a:t>
              </a: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IN" sz="1600" dirty="0" err="1" smtClean="0">
                  <a:latin typeface="Times New Roman" pitchFamily="18" charset="0"/>
                  <a:cs typeface="Times New Roman" pitchFamily="18" charset="0"/>
                </a:rPr>
                <a:t>gemini</a:t>
              </a: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= twins) containing circular </a:t>
              </a:r>
              <a:r>
                <a:rPr lang="en-IN" sz="1600" dirty="0" err="1" smtClean="0">
                  <a:latin typeface="Times New Roman" pitchFamily="18" charset="0"/>
                  <a:cs typeface="Times New Roman" pitchFamily="18" charset="0"/>
                </a:rPr>
                <a:t>ss</a:t>
              </a: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 DNA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57158" y="3500438"/>
              <a:ext cx="5143536" cy="314327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TMV has a rod like appearance.</a:t>
              </a:r>
            </a:p>
            <a:p>
              <a:pPr algn="just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It’s </a:t>
              </a:r>
              <a:r>
                <a:rPr lang="en-IN" dirty="0" err="1" smtClean="0">
                  <a:latin typeface="Times New Roman" pitchFamily="18" charset="0"/>
                  <a:cs typeface="Times New Roman" pitchFamily="18" charset="0"/>
                </a:rPr>
                <a:t>capsid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 is made up of about 2130 </a:t>
              </a:r>
              <a:r>
                <a:rPr lang="en-IN" dirty="0" err="1" smtClean="0">
                  <a:latin typeface="Times New Roman" pitchFamily="18" charset="0"/>
                  <a:cs typeface="Times New Roman" pitchFamily="18" charset="0"/>
                </a:rPr>
                <a:t>capsomeres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One molecule of genomic </a:t>
              </a:r>
              <a:r>
                <a:rPr lang="en-IN" dirty="0" err="1" smtClean="0">
                  <a:latin typeface="Times New Roman" pitchFamily="18" charset="0"/>
                  <a:cs typeface="Times New Roman" pitchFamily="18" charset="0"/>
                </a:rPr>
                <a:t>ss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 RNA present in centre of the </a:t>
              </a:r>
              <a:r>
                <a:rPr lang="en-IN" dirty="0" err="1" smtClean="0">
                  <a:latin typeface="Times New Roman" pitchFamily="18" charset="0"/>
                  <a:cs typeface="Times New Roman" pitchFamily="18" charset="0"/>
                </a:rPr>
                <a:t>capsid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The </a:t>
              </a:r>
              <a:r>
                <a:rPr lang="en-IN" dirty="0" err="1" smtClean="0">
                  <a:latin typeface="Times New Roman" pitchFamily="18" charset="0"/>
                  <a:cs typeface="Times New Roman" pitchFamily="18" charset="0"/>
                </a:rPr>
                <a:t>capsomeres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 are self-assembles into the rod like helical structure around the RNA.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5720" y="142852"/>
            <a:ext cx="8572560" cy="6500858"/>
            <a:chOff x="285720" y="142852"/>
            <a:chExt cx="8572560" cy="6500858"/>
          </a:xfrm>
        </p:grpSpPr>
        <p:sp>
          <p:nvSpPr>
            <p:cNvPr id="2" name="TextBox 1"/>
            <p:cNvSpPr txBox="1"/>
            <p:nvPr/>
          </p:nvSpPr>
          <p:spPr>
            <a:xfrm>
              <a:off x="285720" y="142852"/>
              <a:ext cx="2521716" cy="46166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IN" sz="2400" b="1" dirty="0" err="1" smtClean="0">
                  <a:latin typeface="Times New Roman" pitchFamily="18" charset="0"/>
                  <a:cs typeface="Times New Roman" pitchFamily="18" charset="0"/>
                </a:rPr>
                <a:t>Prions</a:t>
              </a:r>
              <a:r>
                <a:rPr lang="en-IN" sz="2400" b="1" dirty="0" smtClean="0">
                  <a:latin typeface="Times New Roman" pitchFamily="18" charset="0"/>
                  <a:cs typeface="Times New Roman" pitchFamily="18" charset="0"/>
                </a:rPr>
                <a:t> and </a:t>
              </a:r>
              <a:r>
                <a:rPr lang="en-IN" sz="2400" b="1" dirty="0" err="1" smtClean="0">
                  <a:latin typeface="Times New Roman" pitchFamily="18" charset="0"/>
                  <a:cs typeface="Times New Roman" pitchFamily="18" charset="0"/>
                </a:rPr>
                <a:t>Viroid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285720" y="714356"/>
              <a:ext cx="8572560" cy="335758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IN" sz="1600" b="1" dirty="0" err="1" smtClean="0">
                  <a:latin typeface="Times New Roman" pitchFamily="18" charset="0"/>
                  <a:cs typeface="Times New Roman" pitchFamily="18" charset="0"/>
                </a:rPr>
                <a:t>Prions</a:t>
              </a:r>
              <a:r>
                <a:rPr lang="en-IN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are proteins.</a:t>
              </a:r>
            </a:p>
            <a:p>
              <a:pPr algn="just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The word </a:t>
              </a:r>
              <a:r>
                <a:rPr lang="en-IN" sz="1600" dirty="0" err="1" smtClean="0">
                  <a:latin typeface="Times New Roman" pitchFamily="18" charset="0"/>
                  <a:cs typeface="Times New Roman" pitchFamily="18" charset="0"/>
                </a:rPr>
                <a:t>prion</a:t>
              </a: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, coined in 1982 by </a:t>
              </a:r>
              <a:r>
                <a:rPr lang="en-IN" sz="1600" b="1" dirty="0" smtClean="0">
                  <a:latin typeface="Times New Roman" pitchFamily="18" charset="0"/>
                  <a:cs typeface="Times New Roman" pitchFamily="18" charset="0"/>
                </a:rPr>
                <a:t>Stanley B. </a:t>
              </a:r>
              <a:r>
                <a:rPr lang="en-IN" sz="1600" b="1" dirty="0" err="1" smtClean="0">
                  <a:latin typeface="Times New Roman" pitchFamily="18" charset="0"/>
                  <a:cs typeface="Times New Roman" pitchFamily="18" charset="0"/>
                </a:rPr>
                <a:t>Prusiner</a:t>
              </a: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, is derived from the words proteins and infection.</a:t>
              </a:r>
            </a:p>
            <a:p>
              <a:pPr algn="just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The infections by </a:t>
              </a:r>
              <a:r>
                <a:rPr lang="en-IN" sz="1600" dirty="0" err="1" smtClean="0">
                  <a:latin typeface="Times New Roman" pitchFamily="18" charset="0"/>
                  <a:cs typeface="Times New Roman" pitchFamily="18" charset="0"/>
                </a:rPr>
                <a:t>prions</a:t>
              </a: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 are responsible for neurodegenerative diseases in animals including human.</a:t>
              </a:r>
            </a:p>
            <a:p>
              <a:pPr algn="just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IN" sz="1600" dirty="0" err="1" smtClean="0">
                  <a:latin typeface="Times New Roman" pitchFamily="18" charset="0"/>
                  <a:cs typeface="Times New Roman" pitchFamily="18" charset="0"/>
                </a:rPr>
                <a:t>Prion</a:t>
              </a: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 diseases are described as </a:t>
              </a:r>
              <a:r>
                <a:rPr lang="en-IN" sz="1600" b="1" dirty="0" smtClean="0">
                  <a:latin typeface="Times New Roman" pitchFamily="18" charset="0"/>
                  <a:cs typeface="Times New Roman" pitchFamily="18" charset="0"/>
                </a:rPr>
                <a:t>spongiform </a:t>
              </a:r>
              <a:r>
                <a:rPr lang="en-IN" sz="1600" b="1" dirty="0" err="1" smtClean="0">
                  <a:latin typeface="Times New Roman" pitchFamily="18" charset="0"/>
                  <a:cs typeface="Times New Roman" pitchFamily="18" charset="0"/>
                </a:rPr>
                <a:t>encephalopathies</a:t>
              </a: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No </a:t>
              </a:r>
              <a:r>
                <a:rPr lang="en-IN" sz="1600" dirty="0" err="1" smtClean="0">
                  <a:latin typeface="Times New Roman" pitchFamily="18" charset="0"/>
                  <a:cs typeface="Times New Roman" pitchFamily="18" charset="0"/>
                </a:rPr>
                <a:t>prion</a:t>
              </a: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 diseases of plants are known.</a:t>
              </a:r>
            </a:p>
            <a:p>
              <a:pPr algn="just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IN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IN" sz="1600" b="1" dirty="0" err="1" smtClean="0">
                  <a:latin typeface="Times New Roman" pitchFamily="18" charset="0"/>
                  <a:cs typeface="Times New Roman" pitchFamily="18" charset="0"/>
                </a:rPr>
                <a:t>Kuru</a:t>
              </a: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 was the first naturally occurring spongiform encephalopathy of humans shown to be caused by </a:t>
              </a:r>
              <a:r>
                <a:rPr lang="en-IN" sz="1600" dirty="0" err="1" smtClean="0">
                  <a:latin typeface="Times New Roman" pitchFamily="18" charset="0"/>
                  <a:cs typeface="Times New Roman" pitchFamily="18" charset="0"/>
                </a:rPr>
                <a:t>prions</a:t>
              </a: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85720" y="4214818"/>
              <a:ext cx="8572560" cy="242889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IN" sz="1600" b="1" dirty="0" err="1" smtClean="0">
                  <a:latin typeface="Times New Roman" pitchFamily="18" charset="0"/>
                  <a:cs typeface="Times New Roman" pitchFamily="18" charset="0"/>
                </a:rPr>
                <a:t>Viroids</a:t>
              </a:r>
              <a:r>
                <a:rPr lang="en-IN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are the smallest infectious agents of plants that are single stranded, covalently closed circular </a:t>
              </a:r>
              <a:r>
                <a:rPr lang="en-IN" sz="1600" b="1" dirty="0" smtClean="0">
                  <a:latin typeface="Times New Roman" pitchFamily="18" charset="0"/>
                  <a:cs typeface="Times New Roman" pitchFamily="18" charset="0"/>
                </a:rPr>
                <a:t>RNA molecule </a:t>
              </a: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not associated with any protein.</a:t>
              </a:r>
            </a:p>
            <a:p>
              <a:pPr algn="just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It was discovered and named by </a:t>
              </a:r>
              <a:r>
                <a:rPr lang="en-IN" sz="1600" b="1" dirty="0" smtClean="0">
                  <a:latin typeface="Times New Roman" pitchFamily="18" charset="0"/>
                  <a:cs typeface="Times New Roman" pitchFamily="18" charset="0"/>
                </a:rPr>
                <a:t>Otto </a:t>
              </a:r>
              <a:r>
                <a:rPr lang="en-IN" sz="1600" b="1" dirty="0" err="1" smtClean="0">
                  <a:latin typeface="Times New Roman" pitchFamily="18" charset="0"/>
                  <a:cs typeface="Times New Roman" pitchFamily="18" charset="0"/>
                </a:rPr>
                <a:t>Diener</a:t>
              </a: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IN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IN" sz="1600" dirty="0" err="1" smtClean="0">
                  <a:latin typeface="Times New Roman" pitchFamily="18" charset="0"/>
                  <a:cs typeface="Times New Roman" pitchFamily="18" charset="0"/>
                </a:rPr>
                <a:t>Viroids</a:t>
              </a: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 have so far been shown to infect plants only. </a:t>
              </a:r>
            </a:p>
            <a:p>
              <a:pPr algn="just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IN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No </a:t>
              </a:r>
              <a:r>
                <a:rPr lang="en-IN" sz="1600" dirty="0" err="1" smtClean="0">
                  <a:latin typeface="Times New Roman" pitchFamily="18" charset="0"/>
                  <a:cs typeface="Times New Roman" pitchFamily="18" charset="0"/>
                </a:rPr>
                <a:t>viroid</a:t>
              </a:r>
              <a:r>
                <a:rPr lang="en-IN" sz="1600" dirty="0" smtClean="0">
                  <a:latin typeface="Times New Roman" pitchFamily="18" charset="0"/>
                  <a:cs typeface="Times New Roman" pitchFamily="18" charset="0"/>
                </a:rPr>
                <a:t> diseases of animals are known.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kanksha singh\Desktop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002" y="500042"/>
            <a:ext cx="7655212" cy="373858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4500570"/>
            <a:ext cx="47863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600" b="1" dirty="0" smtClean="0">
                <a:latin typeface="Cambria Math" pitchFamily="18" charset="0"/>
                <a:ea typeface="Cambria Math" pitchFamily="18" charset="0"/>
              </a:rPr>
              <a:t>Thank You </a:t>
            </a:r>
            <a:r>
              <a:rPr lang="en-IN" sz="6600" b="1" dirty="0" smtClean="0">
                <a:latin typeface="Cambria Math" pitchFamily="18" charset="0"/>
                <a:ea typeface="Cambria Math" pitchFamily="18" charset="0"/>
                <a:cs typeface="Times New Roman"/>
              </a:rPr>
              <a:t>!!</a:t>
            </a:r>
            <a:endParaRPr lang="en-US" sz="6600" b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14282" y="285728"/>
            <a:ext cx="8715436" cy="6143668"/>
            <a:chOff x="214282" y="285728"/>
            <a:chExt cx="8715436" cy="6143668"/>
          </a:xfrm>
        </p:grpSpPr>
        <p:pic>
          <p:nvPicPr>
            <p:cNvPr id="2050" name="Picture 2" descr="C:\Users\Akanksha singh\Desktop\im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85728"/>
              <a:ext cx="1785950" cy="1443042"/>
            </a:xfrm>
            <a:prstGeom prst="rect">
              <a:avLst/>
            </a:prstGeom>
            <a:noFill/>
          </p:spPr>
        </p:pic>
        <p:pic>
          <p:nvPicPr>
            <p:cNvPr id="2051" name="Picture 3" descr="C:\Users\Akanksha singh\Desktop\imag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1785926"/>
              <a:ext cx="1785950" cy="1413877"/>
            </a:xfrm>
            <a:prstGeom prst="rect">
              <a:avLst/>
            </a:prstGeom>
            <a:noFill/>
          </p:spPr>
        </p:pic>
        <p:pic>
          <p:nvPicPr>
            <p:cNvPr id="2052" name="Picture 4" descr="C:\Users\Akanksha singh\Desktop\download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4282" y="3286124"/>
              <a:ext cx="1785950" cy="1500198"/>
            </a:xfrm>
            <a:prstGeom prst="rect">
              <a:avLst/>
            </a:prstGeom>
            <a:noFill/>
          </p:spPr>
        </p:pic>
        <p:pic>
          <p:nvPicPr>
            <p:cNvPr id="2054" name="Picture 6" descr="C:\Users\Akanksha singh\Desktop\images (1)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4282" y="4869399"/>
              <a:ext cx="1785950" cy="1559997"/>
            </a:xfrm>
            <a:prstGeom prst="rect">
              <a:avLst/>
            </a:prstGeom>
            <a:noFill/>
          </p:spPr>
        </p:pic>
        <p:sp>
          <p:nvSpPr>
            <p:cNvPr id="7" name="Rounded Rectangle 6"/>
            <p:cNvSpPr/>
            <p:nvPr/>
          </p:nvSpPr>
          <p:spPr>
            <a:xfrm>
              <a:off x="2357422" y="1714488"/>
              <a:ext cx="6500858" cy="13573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Viruses  (infective agents) are simple, </a:t>
              </a:r>
              <a:r>
                <a:rPr lang="en-IN" dirty="0" err="1" smtClean="0">
                  <a:latin typeface="Times New Roman" pitchFamily="18" charset="0"/>
                  <a:cs typeface="Times New Roman" pitchFamily="18" charset="0"/>
                </a:rPr>
                <a:t>noncellular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 entities consisting of </a:t>
              </a:r>
              <a:r>
                <a:rPr lang="en-IN" b="1" dirty="0" smtClean="0">
                  <a:latin typeface="Times New Roman" pitchFamily="18" charset="0"/>
                  <a:cs typeface="Times New Roman" pitchFamily="18" charset="0"/>
                </a:rPr>
                <a:t>genetic material 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(one or more molecules of DNA or RNA) enclosed in a </a:t>
              </a:r>
              <a:r>
                <a:rPr lang="en-IN" b="1" dirty="0" smtClean="0">
                  <a:latin typeface="Times New Roman" pitchFamily="18" charset="0"/>
                  <a:cs typeface="Times New Roman" pitchFamily="18" charset="0"/>
                </a:rPr>
                <a:t>protein coat (</a:t>
              </a:r>
              <a:r>
                <a:rPr lang="en-IN" b="1" dirty="0" err="1" smtClean="0">
                  <a:latin typeface="Times New Roman" pitchFamily="18" charset="0"/>
                  <a:cs typeface="Times New Roman" pitchFamily="18" charset="0"/>
                </a:rPr>
                <a:t>capsid</a:t>
              </a:r>
              <a:r>
                <a:rPr lang="en-IN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IN" b="1" dirty="0" smtClean="0">
                  <a:latin typeface="Times New Roman" pitchFamily="18" charset="0"/>
                  <a:cs typeface="Times New Roman" pitchFamily="18" charset="0"/>
                </a:rPr>
                <a:t>Wendell Stanley 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(1935) discovered they are made of nucleic acid and protein. 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7422" y="285728"/>
              <a:ext cx="6572296" cy="128588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IN" b="1" dirty="0" err="1" smtClean="0">
                  <a:latin typeface="Times New Roman" pitchFamily="18" charset="0"/>
                  <a:cs typeface="Times New Roman" pitchFamily="18" charset="0"/>
                </a:rPr>
                <a:t>Martinus</a:t>
              </a:r>
              <a:r>
                <a:rPr lang="en-IN" b="1" dirty="0" smtClean="0">
                  <a:latin typeface="Times New Roman" pitchFamily="18" charset="0"/>
                  <a:cs typeface="Times New Roman" pitchFamily="18" charset="0"/>
                </a:rPr>
                <a:t> Willem </a:t>
              </a:r>
              <a:r>
                <a:rPr lang="en-IN" b="1" dirty="0" err="1" smtClean="0">
                  <a:latin typeface="Times New Roman" pitchFamily="18" charset="0"/>
                  <a:cs typeface="Times New Roman" pitchFamily="18" charset="0"/>
                </a:rPr>
                <a:t>Beijerinck</a:t>
              </a:r>
              <a:r>
                <a:rPr lang="en-IN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(1897) coined the Latin name “virus” meaning </a:t>
              </a:r>
              <a:r>
                <a:rPr lang="en-IN" b="1" dirty="0" smtClean="0">
                  <a:latin typeface="Times New Roman" pitchFamily="18" charset="0"/>
                  <a:cs typeface="Times New Roman" pitchFamily="18" charset="0"/>
                </a:rPr>
                <a:t>poison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. They are too small to be seen by light microscopy, and are able to multiply only within the living cells of a host.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357422" y="3214686"/>
              <a:ext cx="6500858" cy="150019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A fully assembled infectious virus is called </a:t>
              </a:r>
              <a:r>
                <a:rPr lang="en-IN" b="1" dirty="0" err="1" smtClean="0">
                  <a:latin typeface="Times New Roman" pitchFamily="18" charset="0"/>
                  <a:cs typeface="Times New Roman" pitchFamily="18" charset="0"/>
                </a:rPr>
                <a:t>virion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. The main function of the </a:t>
              </a:r>
              <a:r>
                <a:rPr lang="en-IN" dirty="0" err="1" smtClean="0">
                  <a:latin typeface="Times New Roman" pitchFamily="18" charset="0"/>
                  <a:cs typeface="Times New Roman" pitchFamily="18" charset="0"/>
                </a:rPr>
                <a:t>virion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 is to deliver its DNA or RNA genome into the host cell so that genome can be transcribed and translated by the host cell.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357422" y="4857760"/>
              <a:ext cx="6500858" cy="150019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Each viral species has very limited host range i.e. It can reproduce in only a small group of locally related species</a:t>
              </a:r>
              <a:r>
                <a:rPr lang="en-IN" dirty="0" smtClean="0"/>
                <a:t>. 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They are spread by many ways i.e. </a:t>
              </a:r>
              <a:r>
                <a:rPr lang="en-IN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hrough </a:t>
              </a:r>
              <a:r>
                <a:rPr lang="en-IN" b="1" dirty="0" smtClean="0">
                  <a:latin typeface="Times New Roman" pitchFamily="18" charset="0"/>
                  <a:cs typeface="Times New Roman" pitchFamily="18" charset="0"/>
                </a:rPr>
                <a:t>air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 , by different </a:t>
              </a:r>
              <a:r>
                <a:rPr lang="en-IN" b="1" dirty="0" smtClean="0">
                  <a:latin typeface="Times New Roman" pitchFamily="18" charset="0"/>
                  <a:cs typeface="Times New Roman" pitchFamily="18" charset="0"/>
                </a:rPr>
                <a:t>vectors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 or by exposure to </a:t>
              </a:r>
              <a:r>
                <a:rPr lang="en-IN" b="1" dirty="0" smtClean="0">
                  <a:latin typeface="Times New Roman" pitchFamily="18" charset="0"/>
                  <a:cs typeface="Times New Roman" pitchFamily="18" charset="0"/>
                </a:rPr>
                <a:t>infected bodily fluids 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5720" y="405450"/>
            <a:ext cx="8501122" cy="5595318"/>
            <a:chOff x="285720" y="405450"/>
            <a:chExt cx="8501122" cy="5595318"/>
          </a:xfrm>
        </p:grpSpPr>
        <p:sp>
          <p:nvSpPr>
            <p:cNvPr id="2" name="TextBox 1"/>
            <p:cNvSpPr txBox="1"/>
            <p:nvPr/>
          </p:nvSpPr>
          <p:spPr>
            <a:xfrm>
              <a:off x="354660" y="405450"/>
              <a:ext cx="2870786" cy="52322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IN" sz="2800" b="1" dirty="0" smtClean="0">
                  <a:latin typeface="Times New Roman" pitchFamily="18" charset="0"/>
                  <a:cs typeface="Times New Roman" pitchFamily="18" charset="0"/>
                </a:rPr>
                <a:t>Viruses discovery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285720" y="1285860"/>
              <a:ext cx="8501122" cy="221457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IN" sz="2000" dirty="0" smtClean="0">
                  <a:latin typeface="Times New Roman" pitchFamily="18" charset="0"/>
                  <a:cs typeface="Times New Roman" pitchFamily="18" charset="0"/>
                </a:rPr>
                <a:t>In 1884 </a:t>
              </a:r>
              <a:r>
                <a:rPr lang="en-IN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C. Chamber Land</a:t>
              </a:r>
              <a:r>
                <a:rPr lang="en-IN" sz="2000" dirty="0" smtClean="0">
                  <a:latin typeface="Times New Roman" pitchFamily="18" charset="0"/>
                  <a:cs typeface="Times New Roman" pitchFamily="18" charset="0"/>
                </a:rPr>
                <a:t>, in Pasteur’s lab, discovered that if you passed a liquid containing bacteria through an unglazed PORCELAIN tube, the bacteria were completely retained and the solution that passed through (the filtrate) was sterile.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85720" y="3786190"/>
              <a:ext cx="8501122" cy="221457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IN" sz="2000" dirty="0" smtClean="0">
                  <a:latin typeface="Times New Roman" pitchFamily="18" charset="0"/>
                  <a:cs typeface="Times New Roman" pitchFamily="18" charset="0"/>
                </a:rPr>
                <a:t>In 1892, </a:t>
              </a:r>
              <a:r>
                <a:rPr lang="en-IN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D. </a:t>
              </a:r>
              <a:r>
                <a:rPr lang="en-IN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Iwanowski</a:t>
              </a:r>
              <a:r>
                <a:rPr lang="en-IN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IN" sz="2000" dirty="0" smtClean="0">
                  <a:latin typeface="Times New Roman" pitchFamily="18" charset="0"/>
                  <a:cs typeface="Times New Roman" pitchFamily="18" charset="0"/>
                </a:rPr>
                <a:t>applied this test to a filtrate of plants suffering from tobacco mosaic disease with shocking results; the filtrate was fully capable of producing the original disease in new hosts.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5720" y="142852"/>
            <a:ext cx="8358246" cy="5977359"/>
            <a:chOff x="285720" y="142852"/>
            <a:chExt cx="8358246" cy="5977359"/>
          </a:xfrm>
        </p:grpSpPr>
        <p:sp>
          <p:nvSpPr>
            <p:cNvPr id="2" name="TextBox 1"/>
            <p:cNvSpPr txBox="1"/>
            <p:nvPr/>
          </p:nvSpPr>
          <p:spPr>
            <a:xfrm>
              <a:off x="285720" y="142852"/>
              <a:ext cx="4565673" cy="46166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IN" sz="2400" b="1" dirty="0" smtClean="0">
                  <a:latin typeface="Times New Roman" pitchFamily="18" charset="0"/>
                  <a:cs typeface="Times New Roman" pitchFamily="18" charset="0"/>
                </a:rPr>
                <a:t>General characteristics of viruses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42910" y="857232"/>
              <a:ext cx="8001056" cy="526297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IN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They are </a:t>
              </a:r>
              <a:r>
                <a:rPr lang="en-IN" b="1" dirty="0" smtClean="0">
                  <a:latin typeface="Times New Roman" pitchFamily="18" charset="0"/>
                  <a:cs typeface="Times New Roman" pitchFamily="18" charset="0"/>
                </a:rPr>
                <a:t>obligate intracellular parasites 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of bacteria, protozoa, fungi, algae, plants and animals.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 They are smaller than bacteria, and range in size between </a:t>
              </a:r>
              <a:r>
                <a:rPr lang="en-IN" b="1" dirty="0" smtClean="0">
                  <a:latin typeface="Times New Roman" pitchFamily="18" charset="0"/>
                  <a:cs typeface="Times New Roman" pitchFamily="18" charset="0"/>
                </a:rPr>
                <a:t>20-300 nm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 They contain only one type of nucleic acid (genetic material) </a:t>
              </a:r>
              <a:r>
                <a:rPr lang="en-IN" b="1" dirty="0" smtClean="0">
                  <a:latin typeface="Times New Roman" pitchFamily="18" charset="0"/>
                  <a:cs typeface="Times New Roman" pitchFamily="18" charset="0"/>
                </a:rPr>
                <a:t>either DNA 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or</a:t>
              </a:r>
              <a:r>
                <a:rPr lang="en-IN" b="1" dirty="0" smtClean="0">
                  <a:latin typeface="Times New Roman" pitchFamily="18" charset="0"/>
                  <a:cs typeface="Times New Roman" pitchFamily="18" charset="0"/>
                </a:rPr>
                <a:t> RNA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, but never both.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IN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Nucleic acid can be double-stranded DNA, single-stranded DNA, double-stranded RNA, or single-stranded RNA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 They vary in shape from the simple </a:t>
              </a:r>
              <a:r>
                <a:rPr lang="en-IN" b="1" dirty="0" smtClean="0">
                  <a:latin typeface="Times New Roman" pitchFamily="18" charset="0"/>
                  <a:cs typeface="Times New Roman" pitchFamily="18" charset="0"/>
                </a:rPr>
                <a:t>helical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 and </a:t>
              </a:r>
              <a:r>
                <a:rPr lang="en-IN" b="1" dirty="0" err="1" smtClean="0">
                  <a:latin typeface="Times New Roman" pitchFamily="18" charset="0"/>
                  <a:cs typeface="Times New Roman" pitchFamily="18" charset="0"/>
                </a:rPr>
                <a:t>icosahedral</a:t>
              </a:r>
              <a:r>
                <a:rPr lang="en-IN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to more </a:t>
              </a:r>
              <a:r>
                <a:rPr lang="en-IN" b="1" dirty="0" smtClean="0">
                  <a:latin typeface="Times New Roman" pitchFamily="18" charset="0"/>
                  <a:cs typeface="Times New Roman" pitchFamily="18" charset="0"/>
                </a:rPr>
                <a:t>complex 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structures.</a:t>
              </a:r>
              <a:endParaRPr lang="en-IN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Wingdings" pitchFamily="2" charset="2"/>
                <a:buChar char="v"/>
              </a:pP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 They </a:t>
              </a:r>
              <a:r>
                <a:rPr lang="en-IN" b="1" dirty="0" smtClean="0">
                  <a:latin typeface="Times New Roman" pitchFamily="18" charset="0"/>
                  <a:cs typeface="Times New Roman" pitchFamily="18" charset="0"/>
                </a:rPr>
                <a:t>lack cellular organelles 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such as mitochondria, </a:t>
              </a:r>
              <a:r>
                <a:rPr lang="en-IN" dirty="0" err="1" smtClean="0">
                  <a:latin typeface="Times New Roman" pitchFamily="18" charset="0"/>
                  <a:cs typeface="Times New Roman" pitchFamily="18" charset="0"/>
                </a:rPr>
                <a:t>ribosomes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 etc.</a:t>
              </a:r>
              <a:endParaRPr lang="en-IN" dirty="0"/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IN" dirty="0" smtClean="0"/>
                <a:t>  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They multiply by taking  control of host cell’s genetic material and regulating  the synthesis and assembly of  new viruses.</a:t>
              </a:r>
            </a:p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313342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Generalized structure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142976" y="1285860"/>
            <a:ext cx="6000792" cy="4286280"/>
            <a:chOff x="1142976" y="1345156"/>
            <a:chExt cx="5397899" cy="3726918"/>
          </a:xfrm>
        </p:grpSpPr>
        <p:pic>
          <p:nvPicPr>
            <p:cNvPr id="3075" name="Picture 3" descr="C:\Users\Akanksha singh\Desktop\images (2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87602" y="1895226"/>
              <a:ext cx="3013092" cy="3176848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1142976" y="3786190"/>
              <a:ext cx="13837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 smtClean="0">
                  <a:latin typeface="Times New Roman" pitchFamily="18" charset="0"/>
                  <a:cs typeface="Times New Roman" pitchFamily="18" charset="0"/>
                </a:rPr>
                <a:t>Nucleic acid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43042" y="200024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 err="1" smtClean="0">
                  <a:latin typeface="Times New Roman" pitchFamily="18" charset="0"/>
                  <a:cs typeface="Times New Roman" pitchFamily="18" charset="0"/>
                </a:rPr>
                <a:t>Capsid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28992" y="1345156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 smtClean="0">
                  <a:latin typeface="Times New Roman" pitchFamily="18" charset="0"/>
                  <a:cs typeface="Times New Roman" pitchFamily="18" charset="0"/>
                </a:rPr>
                <a:t>Envelope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15008" y="3929066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 smtClean="0">
                  <a:latin typeface="Times New Roman" pitchFamily="18" charset="0"/>
                  <a:cs typeface="Times New Roman" pitchFamily="18" charset="0"/>
                </a:rPr>
                <a:t>Spikes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428860" y="2428868"/>
              <a:ext cx="928694" cy="6429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5" idx="3"/>
            </p:cNvCxnSpPr>
            <p:nvPr/>
          </p:nvCxnSpPr>
          <p:spPr>
            <a:xfrm flipV="1">
              <a:off x="2526688" y="3643314"/>
              <a:ext cx="902304" cy="3275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2"/>
            </p:cNvCxnSpPr>
            <p:nvPr/>
          </p:nvCxnSpPr>
          <p:spPr>
            <a:xfrm rot="5400000">
              <a:off x="3559909" y="2012199"/>
              <a:ext cx="714380" cy="1189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8" idx="1"/>
            </p:cNvCxnSpPr>
            <p:nvPr/>
          </p:nvCxnSpPr>
          <p:spPr>
            <a:xfrm rot="10800000">
              <a:off x="5286380" y="4000504"/>
              <a:ext cx="428628" cy="1132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246734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Shape/ symmetry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28662" y="1500175"/>
            <a:ext cx="7144961" cy="3286148"/>
            <a:chOff x="1714480" y="2695574"/>
            <a:chExt cx="7144961" cy="2382209"/>
          </a:xfrm>
        </p:grpSpPr>
        <p:pic>
          <p:nvPicPr>
            <p:cNvPr id="13315" name="Picture 3" descr="C:\Users\Akanksha singh\Desktop\images (6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14480" y="2695574"/>
              <a:ext cx="7144961" cy="2376499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1714480" y="4786322"/>
              <a:ext cx="1734770" cy="29146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IN" sz="1600" b="1" dirty="0" smtClean="0">
                  <a:latin typeface="Times New Roman" pitchFamily="18" charset="0"/>
                  <a:cs typeface="Times New Roman" pitchFamily="18" charset="0"/>
                </a:rPr>
                <a:t>Helical symmetry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57620" y="4786322"/>
              <a:ext cx="2143536" cy="29146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IN" sz="1600" b="1" dirty="0" err="1" smtClean="0">
                  <a:latin typeface="Times New Roman" pitchFamily="18" charset="0"/>
                  <a:cs typeface="Times New Roman" pitchFamily="18" charset="0"/>
                </a:rPr>
                <a:t>Icosahedral</a:t>
              </a:r>
              <a:r>
                <a:rPr lang="en-IN" sz="1600" b="1" dirty="0" smtClean="0">
                  <a:latin typeface="Times New Roman" pitchFamily="18" charset="0"/>
                  <a:cs typeface="Times New Roman" pitchFamily="18" charset="0"/>
                </a:rPr>
                <a:t> symmetry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38890" y="4786323"/>
              <a:ext cx="1903085" cy="29146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IN" sz="1600" b="1" dirty="0" smtClean="0">
                  <a:latin typeface="Times New Roman" pitchFamily="18" charset="0"/>
                  <a:cs typeface="Times New Roman" pitchFamily="18" charset="0"/>
                </a:rPr>
                <a:t>Complex symmetry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571472" y="285728"/>
            <a:ext cx="8096747" cy="6086511"/>
            <a:chOff x="571472" y="285728"/>
            <a:chExt cx="8096747" cy="6086511"/>
          </a:xfrm>
        </p:grpSpPr>
        <p:sp>
          <p:nvSpPr>
            <p:cNvPr id="2" name="TextBox 1"/>
            <p:cNvSpPr txBox="1"/>
            <p:nvPr/>
          </p:nvSpPr>
          <p:spPr>
            <a:xfrm>
              <a:off x="3540919" y="285728"/>
              <a:ext cx="18883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DNA Viruses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Left Brace 6"/>
            <p:cNvSpPr/>
            <p:nvPr/>
          </p:nvSpPr>
          <p:spPr>
            <a:xfrm rot="16200000">
              <a:off x="4286248" y="-71463"/>
              <a:ext cx="285751" cy="1857388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14480" y="1000108"/>
              <a:ext cx="521497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1571604" y="1142984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6785784" y="1142190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142976" y="1273718"/>
              <a:ext cx="1166025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Enveloped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86512" y="1214422"/>
              <a:ext cx="1531188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IN" dirty="0" err="1" smtClean="0">
                  <a:latin typeface="Times New Roman" pitchFamily="18" charset="0"/>
                  <a:cs typeface="Times New Roman" pitchFamily="18" charset="0"/>
                </a:rPr>
                <a:t>Nonenveloped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>
              <a:off x="1572398" y="1785132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6787372" y="1713694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71472" y="1928802"/>
              <a:ext cx="2581541" cy="3693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Double-stranded genome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572000" y="1857364"/>
              <a:ext cx="3357586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7785916" y="1999446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4429918" y="1999446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428992" y="2130974"/>
              <a:ext cx="2581541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Double-stranded genome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05301" y="2143116"/>
              <a:ext cx="2462918" cy="3693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Single-stranded genome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1572398" y="2428074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4429918" y="2642388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7216000" y="2642388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71472" y="2631040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Poxviruses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42910" y="4274114"/>
              <a:ext cx="15020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err="1" smtClean="0">
                  <a:latin typeface="Times New Roman" pitchFamily="18" charset="0"/>
                  <a:cs typeface="Times New Roman" pitchFamily="18" charset="0"/>
                </a:rPr>
                <a:t>Herpesviruses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00364" y="2845354"/>
              <a:ext cx="16850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Adenoviruses</a:t>
              </a:r>
            </a:p>
            <a:p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(linear </a:t>
              </a:r>
              <a:r>
                <a:rPr lang="en-IN" dirty="0" err="1" smtClean="0">
                  <a:latin typeface="Times New Roman" pitchFamily="18" charset="0"/>
                  <a:cs typeface="Times New Roman" pitchFamily="18" charset="0"/>
                </a:rPr>
                <a:t>ds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 DNA)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00364" y="4286256"/>
              <a:ext cx="18646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err="1" smtClean="0">
                  <a:latin typeface="Times New Roman" pitchFamily="18" charset="0"/>
                  <a:cs typeface="Times New Roman" pitchFamily="18" charset="0"/>
                </a:rPr>
                <a:t>Papovaviruses</a:t>
              </a:r>
              <a:endParaRPr lang="en-IN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(circular </a:t>
              </a:r>
              <a:r>
                <a:rPr lang="en-IN" dirty="0" err="1" smtClean="0">
                  <a:latin typeface="Times New Roman" pitchFamily="18" charset="0"/>
                  <a:cs typeface="Times New Roman" pitchFamily="18" charset="0"/>
                </a:rPr>
                <a:t>ds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 DNA)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73137" y="2786058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err="1" smtClean="0">
                  <a:latin typeface="Times New Roman" pitchFamily="18" charset="0"/>
                  <a:cs typeface="Times New Roman" pitchFamily="18" charset="0"/>
                </a:rPr>
                <a:t>Parvoviruses</a:t>
              </a:r>
              <a:endParaRPr lang="en-IN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098" name="Picture 2" descr="C:\Users\Akanksha singh\Desktop\pox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38" y="3000372"/>
              <a:ext cx="1519608" cy="1138239"/>
            </a:xfrm>
            <a:prstGeom prst="rect">
              <a:avLst/>
            </a:prstGeom>
            <a:noFill/>
          </p:spPr>
        </p:pic>
        <p:pic>
          <p:nvPicPr>
            <p:cNvPr id="4099" name="Picture 3" descr="C:\Users\Akanksha singh\Desktop\herp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1538" y="4714884"/>
              <a:ext cx="1500190" cy="1500190"/>
            </a:xfrm>
            <a:prstGeom prst="rect">
              <a:avLst/>
            </a:prstGeom>
            <a:noFill/>
          </p:spPr>
        </p:pic>
        <p:pic>
          <p:nvPicPr>
            <p:cNvPr id="4100" name="Picture 4" descr="C:\Users\Akanksha singh\Desktop\Adeno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3438" y="2928934"/>
              <a:ext cx="1357315" cy="1551217"/>
            </a:xfrm>
            <a:prstGeom prst="rect">
              <a:avLst/>
            </a:prstGeom>
            <a:noFill/>
          </p:spPr>
        </p:pic>
        <p:pic>
          <p:nvPicPr>
            <p:cNvPr id="4101" name="Picture 5" descr="C:\Users\Akanksha singh\Desktop\papova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53856" y="5000636"/>
              <a:ext cx="2061152" cy="1371603"/>
            </a:xfrm>
            <a:prstGeom prst="rect">
              <a:avLst/>
            </a:prstGeom>
            <a:noFill/>
          </p:spPr>
        </p:pic>
        <p:pic>
          <p:nvPicPr>
            <p:cNvPr id="4103" name="Picture 7" descr="C:\Users\Akanksha singh\Desktop\parvo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89734" y="3291792"/>
              <a:ext cx="1554166" cy="142309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71406" y="285728"/>
            <a:ext cx="8866240" cy="6357982"/>
            <a:chOff x="71406" y="285728"/>
            <a:chExt cx="8866240" cy="6357982"/>
          </a:xfrm>
        </p:grpSpPr>
        <p:sp>
          <p:nvSpPr>
            <p:cNvPr id="2" name="TextBox 1"/>
            <p:cNvSpPr txBox="1"/>
            <p:nvPr/>
          </p:nvSpPr>
          <p:spPr>
            <a:xfrm>
              <a:off x="3540919" y="285728"/>
              <a:ext cx="1460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IN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NA Viruses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Left Brace 2"/>
            <p:cNvSpPr/>
            <p:nvPr/>
          </p:nvSpPr>
          <p:spPr>
            <a:xfrm rot="16200000">
              <a:off x="4143373" y="-142900"/>
              <a:ext cx="285751" cy="1857388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rot="5400000">
              <a:off x="7326298" y="1070753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827026" y="1202280"/>
              <a:ext cx="1233030" cy="3077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IN" sz="1400" dirty="0" err="1" smtClean="0">
                  <a:latin typeface="Times New Roman" pitchFamily="18" charset="0"/>
                  <a:cs typeface="Times New Roman" pitchFamily="18" charset="0"/>
                </a:rPr>
                <a:t>Nonenveloped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>
              <a:off x="6787372" y="1713694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929322" y="1857364"/>
              <a:ext cx="2643206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8428858" y="1999446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5775113" y="1999446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595226" y="2130974"/>
              <a:ext cx="1191352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IN" sz="1200" dirty="0" smtClean="0">
                  <a:latin typeface="Times New Roman" pitchFamily="18" charset="0"/>
                  <a:cs typeface="Times New Roman" pitchFamily="18" charset="0"/>
                </a:rPr>
                <a:t>Single-stranded </a:t>
              </a:r>
            </a:p>
            <a:p>
              <a:r>
                <a:rPr lang="en-IN" sz="1200" dirty="0" smtClean="0">
                  <a:latin typeface="Times New Roman" pitchFamily="18" charset="0"/>
                  <a:cs typeface="Times New Roman" pitchFamily="18" charset="0"/>
                </a:rPr>
                <a:t>genome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66928" y="2143116"/>
              <a:ext cx="1250663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IN" sz="1200" dirty="0" smtClean="0">
                  <a:latin typeface="Times New Roman" pitchFamily="18" charset="0"/>
                  <a:cs typeface="Times New Roman" pitchFamily="18" charset="0"/>
                </a:rPr>
                <a:t>Double-stranded </a:t>
              </a:r>
            </a:p>
            <a:p>
              <a:r>
                <a:rPr lang="en-IN" sz="1200" dirty="0" smtClean="0">
                  <a:latin typeface="Times New Roman" pitchFamily="18" charset="0"/>
                  <a:cs typeface="Times New Roman" pitchFamily="18" charset="0"/>
                </a:rPr>
                <a:t>genome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>
              <a:off x="2142314" y="1713694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71472" y="1857364"/>
              <a:ext cx="392909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4313122" y="1999446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429390" y="1999446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18975" y="2130974"/>
              <a:ext cx="1191352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IN" sz="1200" dirty="0" smtClean="0">
                  <a:latin typeface="Times New Roman" pitchFamily="18" charset="0"/>
                  <a:cs typeface="Times New Roman" pitchFamily="18" charset="0"/>
                </a:rPr>
                <a:t>Single-stranded </a:t>
              </a:r>
            </a:p>
            <a:p>
              <a:r>
                <a:rPr lang="en-IN" sz="1200" dirty="0" smtClean="0">
                  <a:latin typeface="Times New Roman" pitchFamily="18" charset="0"/>
                  <a:cs typeface="Times New Roman" pitchFamily="18" charset="0"/>
                </a:rPr>
                <a:t>genome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08316" y="2143116"/>
              <a:ext cx="1449436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IN" sz="1200" dirty="0" smtClean="0">
                  <a:latin typeface="Times New Roman" pitchFamily="18" charset="0"/>
                  <a:cs typeface="Times New Roman" pitchFamily="18" charset="0"/>
                </a:rPr>
                <a:t>Single-stranded </a:t>
              </a:r>
            </a:p>
            <a:p>
              <a:r>
                <a:rPr lang="en-IN" sz="1200" dirty="0" smtClean="0">
                  <a:latin typeface="Times New Roman" pitchFamily="18" charset="0"/>
                  <a:cs typeface="Times New Roman" pitchFamily="18" charset="0"/>
                </a:rPr>
                <a:t>Genome encodes </a:t>
              </a:r>
            </a:p>
            <a:p>
              <a:r>
                <a:rPr lang="en-IN" sz="1200" dirty="0" smtClean="0">
                  <a:latin typeface="Times New Roman" pitchFamily="18" charset="0"/>
                  <a:cs typeface="Times New Roman" pitchFamily="18" charset="0"/>
                </a:rPr>
                <a:t>reverse transcriptase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254994" y="940812"/>
              <a:ext cx="521497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2112118" y="1083688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683490" y="1214422"/>
              <a:ext cx="952505" cy="30777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IN" sz="1400" dirty="0" smtClean="0">
                  <a:latin typeface="Times New Roman" pitchFamily="18" charset="0"/>
                  <a:cs typeface="Times New Roman" pitchFamily="18" charset="0"/>
                </a:rPr>
                <a:t>Enveloped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643704" y="2856702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42844" y="3000372"/>
              <a:ext cx="242889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2428066" y="3142454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762" y="3142454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1406" y="3324525"/>
              <a:ext cx="845103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IN" sz="1200" dirty="0" err="1" smtClean="0">
                  <a:latin typeface="Times New Roman" pitchFamily="18" charset="0"/>
                  <a:cs typeface="Times New Roman" pitchFamily="18" charset="0"/>
                </a:rPr>
                <a:t>Sigmented</a:t>
              </a:r>
              <a:endParaRPr lang="en-IN" sz="12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IN" sz="1200" dirty="0" smtClean="0">
                  <a:latin typeface="Times New Roman" pitchFamily="18" charset="0"/>
                  <a:cs typeface="Times New Roman" pitchFamily="18" charset="0"/>
                </a:rPr>
                <a:t>genome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26633" y="3324525"/>
              <a:ext cx="1083951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IN" sz="1200" dirty="0" err="1" smtClean="0">
                  <a:latin typeface="Times New Roman" pitchFamily="18" charset="0"/>
                  <a:cs typeface="Times New Roman" pitchFamily="18" charset="0"/>
                </a:rPr>
                <a:t>Nonsigmented</a:t>
              </a:r>
              <a:endParaRPr lang="en-IN" sz="12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IN" sz="1200" dirty="0" smtClean="0">
                  <a:latin typeface="Times New Roman" pitchFamily="18" charset="0"/>
                  <a:cs typeface="Times New Roman" pitchFamily="18" charset="0"/>
                </a:rPr>
                <a:t>genome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5400000">
              <a:off x="286514" y="3928272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2428066" y="3928272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>
              <a:off x="4314710" y="2928140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>
              <a:off x="5844963" y="2713826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5400000">
              <a:off x="8073256" y="2713826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1406" y="4080695"/>
              <a:ext cx="1330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200" dirty="0" err="1" smtClean="0">
                  <a:latin typeface="Times New Roman" pitchFamily="18" charset="0"/>
                  <a:cs typeface="Times New Roman" pitchFamily="18" charset="0"/>
                </a:rPr>
                <a:t>Orthomyxoviruses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1406" y="5366579"/>
              <a:ext cx="9973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200" dirty="0" err="1" smtClean="0">
                  <a:latin typeface="Times New Roman" pitchFamily="18" charset="0"/>
                  <a:cs typeface="Times New Roman" pitchFamily="18" charset="0"/>
                </a:rPr>
                <a:t>Arenaviruses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26674" y="4143380"/>
              <a:ext cx="12458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200" dirty="0" err="1" smtClean="0">
                  <a:latin typeface="Times New Roman" pitchFamily="18" charset="0"/>
                  <a:cs typeface="Times New Roman" pitchFamily="18" charset="0"/>
                </a:rPr>
                <a:t>Paramyxoviruses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00166" y="4429132"/>
              <a:ext cx="9813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200" dirty="0" err="1" smtClean="0">
                  <a:latin typeface="Times New Roman" pitchFamily="18" charset="0"/>
                  <a:cs typeface="Times New Roman" pitchFamily="18" charset="0"/>
                </a:rPr>
                <a:t>Ebolaviruses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500166" y="4714884"/>
              <a:ext cx="1300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b="1" dirty="0" err="1" smtClean="0">
                  <a:latin typeface="Times New Roman" pitchFamily="18" charset="0"/>
                  <a:cs typeface="Times New Roman" pitchFamily="18" charset="0"/>
                </a:rPr>
                <a:t>Coronaviruses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51151" y="3214686"/>
              <a:ext cx="9637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200" dirty="0" smtClean="0">
                  <a:latin typeface="Times New Roman" pitchFamily="18" charset="0"/>
                  <a:cs typeface="Times New Roman" pitchFamily="18" charset="0"/>
                </a:rPr>
                <a:t>Retroviruses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465663" y="2866249"/>
              <a:ext cx="10919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200" dirty="0" err="1" smtClean="0">
                  <a:latin typeface="Times New Roman" pitchFamily="18" charset="0"/>
                  <a:cs typeface="Times New Roman" pitchFamily="18" charset="0"/>
                </a:rPr>
                <a:t>Picornaviruses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80298" y="4437885"/>
              <a:ext cx="9909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200" dirty="0" err="1" smtClean="0">
                  <a:latin typeface="Times New Roman" pitchFamily="18" charset="0"/>
                  <a:cs typeface="Times New Roman" pitchFamily="18" charset="0"/>
                </a:rPr>
                <a:t>Caliciviruses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774817" y="2928934"/>
              <a:ext cx="8691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200" dirty="0" err="1" smtClean="0">
                  <a:latin typeface="Times New Roman" pitchFamily="18" charset="0"/>
                  <a:cs typeface="Times New Roman" pitchFamily="18" charset="0"/>
                </a:rPr>
                <a:t>Reoviruses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122" name="Picture 2" descr="C:\Users\Akanksha singh\Desktop\Aren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2844" y="5694902"/>
              <a:ext cx="1143008" cy="948808"/>
            </a:xfrm>
            <a:prstGeom prst="rect">
              <a:avLst/>
            </a:prstGeom>
            <a:noFill/>
          </p:spPr>
        </p:pic>
        <p:pic>
          <p:nvPicPr>
            <p:cNvPr id="5123" name="Picture 3" descr="C:\Users\Akanksha singh\Desktop\ortho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844" y="4429132"/>
              <a:ext cx="1143008" cy="955182"/>
            </a:xfrm>
            <a:prstGeom prst="rect">
              <a:avLst/>
            </a:prstGeom>
            <a:noFill/>
          </p:spPr>
        </p:pic>
        <p:pic>
          <p:nvPicPr>
            <p:cNvPr id="5124" name="Picture 4" descr="C:\Users\Akanksha singh\Desktop\corona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71604" y="5097417"/>
              <a:ext cx="1785950" cy="1331979"/>
            </a:xfrm>
            <a:prstGeom prst="rect">
              <a:avLst/>
            </a:prstGeom>
            <a:noFill/>
          </p:spPr>
        </p:pic>
        <p:pic>
          <p:nvPicPr>
            <p:cNvPr id="5125" name="Picture 5" descr="C:\Users\Akanksha singh\Desktop\retro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00430" y="3500438"/>
              <a:ext cx="1480024" cy="1038226"/>
            </a:xfrm>
            <a:prstGeom prst="rect">
              <a:avLst/>
            </a:prstGeom>
            <a:noFill/>
          </p:spPr>
        </p:pic>
        <p:pic>
          <p:nvPicPr>
            <p:cNvPr id="5126" name="Picture 6" descr="C:\Users\Akanksha singh\Desktop\picorna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2132" y="3214686"/>
              <a:ext cx="1214446" cy="1092200"/>
            </a:xfrm>
            <a:prstGeom prst="rect">
              <a:avLst/>
            </a:prstGeom>
            <a:noFill/>
          </p:spPr>
        </p:pic>
        <p:pic>
          <p:nvPicPr>
            <p:cNvPr id="5127" name="Picture 7" descr="C:\Users\Akanksha singh\Desktop\calici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572132" y="4786322"/>
              <a:ext cx="1403350" cy="1231900"/>
            </a:xfrm>
            <a:prstGeom prst="rect">
              <a:avLst/>
            </a:prstGeom>
            <a:noFill/>
          </p:spPr>
        </p:pic>
        <p:pic>
          <p:nvPicPr>
            <p:cNvPr id="5128" name="Picture 8" descr="C:\Users\Akanksha singh\Desktop\reo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572396" y="3286124"/>
              <a:ext cx="1365250" cy="10985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844" y="142852"/>
            <a:ext cx="8901144" cy="6500858"/>
            <a:chOff x="142844" y="142852"/>
            <a:chExt cx="8901144" cy="6500858"/>
          </a:xfrm>
        </p:grpSpPr>
        <p:pic>
          <p:nvPicPr>
            <p:cNvPr id="9218" name="Picture 2" descr="C:\Users\Akanksha singh\Desktop\coro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2844" y="838528"/>
              <a:ext cx="4357718" cy="2876224"/>
            </a:xfrm>
            <a:prstGeom prst="rect">
              <a:avLst/>
            </a:prstGeom>
            <a:noFill/>
          </p:spPr>
        </p:pic>
        <p:pic>
          <p:nvPicPr>
            <p:cNvPr id="9219" name="Picture 3" descr="C:\Users\Akanksha singh\Desktop\coron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3438" y="142852"/>
              <a:ext cx="4400550" cy="6500857"/>
            </a:xfrm>
            <a:prstGeom prst="rect">
              <a:avLst/>
            </a:prstGeom>
            <a:noFill/>
          </p:spPr>
        </p:pic>
        <p:pic>
          <p:nvPicPr>
            <p:cNvPr id="9220" name="Picture 4" descr="C:\Users\Akanksha singh\Desktop\download (1)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844" y="3846349"/>
              <a:ext cx="4357718" cy="2797361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1071538" y="142852"/>
              <a:ext cx="1951175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IN" sz="2800" b="1" dirty="0" smtClean="0">
                  <a:latin typeface="Times New Roman" pitchFamily="18" charset="0"/>
                  <a:cs typeface="Times New Roman" pitchFamily="18" charset="0"/>
                </a:rPr>
                <a:t>COVID- 19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845</Words>
  <Application>Microsoft Office PowerPoint</Application>
  <PresentationFormat>On-screen Show (4:3)</PresentationFormat>
  <Paragraphs>106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Akanksha singh</dc:creator>
  <cp:lastModifiedBy>Akanksha singh</cp:lastModifiedBy>
  <cp:revision>61</cp:revision>
  <dcterms:created xsi:type="dcterms:W3CDTF">2020-03-25T06:58:39Z</dcterms:created>
  <dcterms:modified xsi:type="dcterms:W3CDTF">2020-03-25T13:49:55Z</dcterms:modified>
</cp:coreProperties>
</file>